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56" r:id="rId2"/>
    <p:sldId id="355" r:id="rId3"/>
    <p:sldId id="358" r:id="rId4"/>
    <p:sldId id="357" r:id="rId5"/>
    <p:sldId id="359" r:id="rId6"/>
    <p:sldId id="360" r:id="rId7"/>
    <p:sldId id="361" r:id="rId8"/>
    <p:sldId id="362" r:id="rId9"/>
    <p:sldId id="363" r:id="rId10"/>
    <p:sldId id="364" r:id="rId11"/>
    <p:sldId id="365" r:id="rId12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51A2"/>
    <a:srgbClr val="006CB8"/>
    <a:srgbClr val="DBECD0"/>
    <a:srgbClr val="5B9137"/>
    <a:srgbClr val="AED395"/>
    <a:srgbClr val="69B558"/>
    <a:srgbClr val="80C172"/>
    <a:srgbClr val="53AB46"/>
    <a:srgbClr val="009999"/>
    <a:srgbClr val="006C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CE113-B0E0-4BD5-B665-B7ABA4DD6DB9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51219"/>
            <a:ext cx="543306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6" y="9377317"/>
            <a:ext cx="294290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6E082-C029-4E4F-8699-F430EF8B0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0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5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9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5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4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485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54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53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7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775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7F36F-8991-4189-AC55-111034A702E4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1D3AD-92B7-45E9-A70E-891A16E6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019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F5EDD7-2614-4655-9D17-B94345F24F97}"/>
              </a:ext>
            </a:extLst>
          </p:cNvPr>
          <p:cNvSpPr txBox="1"/>
          <p:nvPr/>
        </p:nvSpPr>
        <p:spPr>
          <a:xfrm>
            <a:off x="148189" y="1151052"/>
            <a:ext cx="92426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«От национальных целей и стратегических задач – </a:t>
            </a:r>
            <a:endParaRPr lang="ru-RU" sz="4000" b="1" dirty="0" smtClean="0">
              <a:solidFill>
                <a:schemeClr val="accent5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к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качеству образования и воспитания </a:t>
            </a:r>
            <a:endParaRPr lang="ru-RU" sz="4000" b="1" dirty="0" smtClean="0">
              <a:solidFill>
                <a:schemeClr val="accent5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в </a:t>
            </a:r>
            <a:r>
              <a:rPr lang="ru-RU" sz="4000" b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Год семьи»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5060848" y="5986166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60884" y="4061081"/>
            <a:ext cx="84537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Секция 1. </a:t>
            </a:r>
          </a:p>
          <a:p>
            <a:pPr algn="r"/>
            <a:r>
              <a:rPr lang="ru-RU" sz="2800" b="1" dirty="0" smtClean="0">
                <a:latin typeface="Corbel" panose="020B0503020204020204" pitchFamily="34" charset="0"/>
              </a:rPr>
              <a:t>Тема: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«</a:t>
            </a:r>
            <a:r>
              <a:rPr lang="ru-RU" sz="2800" b="1" i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Реализация </a:t>
            </a:r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</a:rPr>
              <a:t>федеральной образовательной программы дошкольного образования: </a:t>
            </a:r>
            <a:endParaRPr lang="ru-RU" sz="2800" b="1" i="1" dirty="0" smtClean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algn="r"/>
            <a:r>
              <a:rPr lang="ru-RU" sz="2800" b="1" i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условия </a:t>
            </a:r>
            <a:r>
              <a:rPr lang="ru-RU" sz="2800" b="1" i="1" dirty="0">
                <a:solidFill>
                  <a:srgbClr val="C00000"/>
                </a:solidFill>
                <a:latin typeface="Corbel" panose="020B0503020204020204" pitchFamily="34" charset="0"/>
              </a:rPr>
              <a:t>и возможности</a:t>
            </a:r>
            <a:r>
              <a:rPr lang="ru-RU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3532594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2110042" y="2111747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>
                <a:latin typeface="Corbel" panose="020B0503020204020204" pitchFamily="34" charset="0"/>
              </a:rPr>
              <a:t>Сунегина</a:t>
            </a:r>
            <a:r>
              <a:rPr lang="ru-RU" sz="3200" b="1" i="1" dirty="0">
                <a:latin typeface="Corbel" panose="020B0503020204020204" pitchFamily="34" charset="0"/>
              </a:rPr>
              <a:t> Ирина Витальевна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764649" y="4679824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«Реализация формируемой части ОП ДО через культурные практики музыкального детского творчества в художественно-эстетическом развитии детей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"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2802366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2110042" y="2111747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>
                <a:latin typeface="Corbel" panose="020B0503020204020204" pitchFamily="34" charset="0"/>
              </a:rPr>
              <a:t>Францева</a:t>
            </a:r>
            <a:r>
              <a:rPr lang="ru-RU" sz="3200" b="1" i="1" dirty="0">
                <a:latin typeface="Corbel" panose="020B0503020204020204" pitchFamily="34" charset="0"/>
              </a:rPr>
              <a:t> Нина  Анатольевна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814550" y="4688743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«Реализация формируемой части ОП ДО через культурную практику безопасности</a:t>
            </a:r>
          </a:p>
          <a:p>
            <a:pPr algn="ctr"/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жизнедеятельности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"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104625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530526" y="1364080"/>
            <a:ext cx="6040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Шадрина Наталья Николаевна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686085" y="2653801"/>
            <a:ext cx="10771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Corbel" panose="020B0503020204020204" pitchFamily="34" charset="0"/>
              </a:rPr>
              <a:t>Тема доклада 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«</a:t>
            </a:r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Реализация формируемой части ОП ДО через культурные практики: </a:t>
            </a:r>
          </a:p>
          <a:p>
            <a:pPr algn="ctr"/>
            <a:r>
              <a:rPr lang="ru-RU" sz="3600" b="1" i="1" dirty="0">
                <a:solidFill>
                  <a:schemeClr val="accent5">
                    <a:lumMod val="50000"/>
                  </a:schemeClr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«Культурная практика здоровье» и «Двигательная культурная практика»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14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575350" y="1312051"/>
            <a:ext cx="6040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Скуратова Алена Игоревна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764649" y="2411754"/>
            <a:ext cx="10771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Corbel" panose="020B0503020204020204" pitchFamily="34" charset="0"/>
              </a:rPr>
              <a:t>«</a:t>
            </a:r>
            <a:r>
              <a:rPr lang="ru-RU" sz="3600" b="1" i="1" dirty="0">
                <a:solidFill>
                  <a:srgbClr val="C0000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ФАОП ДО для обучающихся с ОВЗ: краткая характеристика, общие и специфические принципы реализации»</a:t>
            </a:r>
            <a:endParaRPr lang="ru-RU" sz="3600" b="1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5123861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3888511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650127" y="1175821"/>
            <a:ext cx="6040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Логинова Роза </a:t>
            </a:r>
            <a:r>
              <a:rPr lang="ru-RU" sz="3200" b="1" i="1" dirty="0" err="1">
                <a:latin typeface="Corbel" panose="020B0503020204020204" pitchFamily="34" charset="0"/>
              </a:rPr>
              <a:t>Фаритовна</a:t>
            </a:r>
            <a:endParaRPr lang="ru-RU" sz="3200" b="1" i="1" dirty="0">
              <a:latin typeface="Corbel" panose="020B05030202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379097" y="2617942"/>
            <a:ext cx="11335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Реализация формируемой части образовательной программы дошкольного образования через культурные практики: культурная практика познания, сенсомоторная культурная практика».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«Вовлечение родителей дошкольников с ОВЗ в воспитательно-образовательный процесс. Из опыта работы»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5514774" y="5915226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3129631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493141" y="1162138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Дроздова Алёна Анатольевна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552025" y="2671978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Реализация формируемой части через культурную практику изобразительного детского творчества и практику театрализации»</a:t>
            </a:r>
            <a:endParaRPr lang="ru-RU" i="1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469363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231284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764649" y="1206961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Скок Наталья Владимировна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686085" y="2483471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«</a:t>
            </a:r>
            <a:r>
              <a:rPr lang="ru-RU" sz="1800" i="1" dirty="0">
                <a:solidFill>
                  <a:srgbClr val="00206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Реализация формируемой части Образовательной Программы дошкольного образования через культурные практики игры и общения, и самообслуживания и общественного полезного труда»</a:t>
            </a:r>
            <a:endParaRPr lang="ru-RU" i="1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873641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639831" y="1292677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Авдеева Елена Николаевна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827402" y="2725518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Реализация формируемой части ОП ДО через духовно-нравственную культурную практику программы «Самоцвет». Вовлечение родителей" (из опыта работы)</a:t>
            </a:r>
            <a:r>
              <a:rPr lang="ru-RU" sz="1800" i="1" dirty="0">
                <a:solidFill>
                  <a:srgbClr val="002060"/>
                </a:solidFill>
                <a:effectLst/>
                <a:latin typeface="Corbel" panose="020B0503020204020204" pitchFamily="34" charset="0"/>
                <a:ea typeface="Calibri" panose="020F0502020204030204" pitchFamily="34" charset="0"/>
              </a:rPr>
              <a:t>»</a:t>
            </a:r>
            <a:endParaRPr lang="ru-RU" i="1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3615043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2110042" y="2111747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latin typeface="Corbel" panose="020B0503020204020204" pitchFamily="34" charset="0"/>
              </a:rPr>
              <a:t>Бакина Ирина Васильевна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764649" y="4679824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«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Реализация формируемой части ОП ДО через культурную практику конструирование программы Самоцвет. Вовлечение родителей" (из опыта работы)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306404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59A055D-709B-044A-BD2B-05816DFC4ED4}"/>
              </a:ext>
            </a:extLst>
          </p:cNvPr>
          <p:cNvSpPr/>
          <p:nvPr/>
        </p:nvSpPr>
        <p:spPr>
          <a:xfrm>
            <a:off x="4024692" y="227389"/>
            <a:ext cx="2665508" cy="738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Microsoft JhengHei UI" panose="020B0604030504040204" pitchFamily="34" charset="-120"/>
                <a:cs typeface="Times New Roman" panose="02020603050405020304" pitchFamily="18" charset="0"/>
              </a:rPr>
              <a:t>Вход на портал</a:t>
            </a:r>
          </a:p>
        </p:txBody>
      </p:sp>
      <p:grpSp>
        <p:nvGrpSpPr>
          <p:cNvPr id="13" name="Google Shape;224;p7">
            <a:extLst>
              <a:ext uri="{FF2B5EF4-FFF2-40B4-BE49-F238E27FC236}">
                <a16:creationId xmlns:a16="http://schemas.microsoft.com/office/drawing/2014/main" xmlns="" id="{8BBA1B75-ADF5-0749-9BA8-ED1D6DA4C76C}"/>
              </a:ext>
            </a:extLst>
          </p:cNvPr>
          <p:cNvGrpSpPr/>
          <p:nvPr/>
        </p:nvGrpSpPr>
        <p:grpSpPr>
          <a:xfrm>
            <a:off x="0" y="247108"/>
            <a:ext cx="8592399" cy="541893"/>
            <a:chOff x="615187" y="231889"/>
            <a:chExt cx="9436734" cy="568592"/>
          </a:xfrm>
        </p:grpSpPr>
        <p:sp>
          <p:nvSpPr>
            <p:cNvPr id="14" name="Google Shape;225;p7">
              <a:extLst>
                <a:ext uri="{FF2B5EF4-FFF2-40B4-BE49-F238E27FC236}">
                  <a16:creationId xmlns:a16="http://schemas.microsoft.com/office/drawing/2014/main" xmlns="" id="{DB320FCA-DC90-D94B-8174-54CC79A45CAF}"/>
                </a:ext>
              </a:extLst>
            </p:cNvPr>
            <p:cNvSpPr/>
            <p:nvPr/>
          </p:nvSpPr>
          <p:spPr>
            <a:xfrm>
              <a:off x="615187" y="389636"/>
              <a:ext cx="1679575" cy="410845"/>
            </a:xfrm>
            <a:custGeom>
              <a:avLst/>
              <a:gdLst/>
              <a:ahLst/>
              <a:cxnLst/>
              <a:rect l="l" t="t" r="r" b="b"/>
              <a:pathLst>
                <a:path w="1679575" h="410845" extrusionOk="0">
                  <a:moveTo>
                    <a:pt x="1679206" y="0"/>
                  </a:moveTo>
                  <a:lnTo>
                    <a:pt x="0" y="0"/>
                  </a:lnTo>
                  <a:lnTo>
                    <a:pt x="0" y="410806"/>
                  </a:lnTo>
                  <a:lnTo>
                    <a:pt x="1310995" y="410806"/>
                  </a:lnTo>
                  <a:lnTo>
                    <a:pt x="1679206" y="0"/>
                  </a:lnTo>
                  <a:close/>
                </a:path>
              </a:pathLst>
            </a:custGeom>
            <a:solidFill>
              <a:srgbClr val="C8DDF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26;p7">
              <a:extLst>
                <a:ext uri="{FF2B5EF4-FFF2-40B4-BE49-F238E27FC236}">
                  <a16:creationId xmlns:a16="http://schemas.microsoft.com/office/drawing/2014/main" xmlns="" id="{28046511-1802-FF48-BFA6-077AA6E6ADC5}"/>
                </a:ext>
              </a:extLst>
            </p:cNvPr>
            <p:cNvSpPr/>
            <p:nvPr/>
          </p:nvSpPr>
          <p:spPr>
            <a:xfrm>
              <a:off x="615187" y="231889"/>
              <a:ext cx="1637030" cy="415925"/>
            </a:xfrm>
            <a:custGeom>
              <a:avLst/>
              <a:gdLst/>
              <a:ahLst/>
              <a:cxnLst/>
              <a:rect l="l" t="t" r="r" b="b"/>
              <a:pathLst>
                <a:path w="1637030" h="415925" extrusionOk="0">
                  <a:moveTo>
                    <a:pt x="1636483" y="0"/>
                  </a:moveTo>
                  <a:lnTo>
                    <a:pt x="0" y="0"/>
                  </a:lnTo>
                  <a:lnTo>
                    <a:pt x="0" y="415734"/>
                  </a:lnTo>
                  <a:lnTo>
                    <a:pt x="1277632" y="415734"/>
                  </a:lnTo>
                  <a:lnTo>
                    <a:pt x="1636483" y="0"/>
                  </a:lnTo>
                  <a:close/>
                </a:path>
              </a:pathLst>
            </a:custGeom>
            <a:solidFill>
              <a:srgbClr val="0085C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27;p7">
              <a:extLst>
                <a:ext uri="{FF2B5EF4-FFF2-40B4-BE49-F238E27FC236}">
                  <a16:creationId xmlns:a16="http://schemas.microsoft.com/office/drawing/2014/main" xmlns="" id="{FC13902B-4106-2147-B787-1D02A289FB9F}"/>
                </a:ext>
              </a:extLst>
            </p:cNvPr>
            <p:cNvSpPr/>
            <p:nvPr/>
          </p:nvSpPr>
          <p:spPr>
            <a:xfrm>
              <a:off x="2294762" y="241811"/>
              <a:ext cx="7757159" cy="558670"/>
            </a:xfrm>
            <a:custGeom>
              <a:avLst/>
              <a:gdLst/>
              <a:ahLst/>
              <a:cxnLst/>
              <a:rect l="l" t="t" r="r" b="b"/>
              <a:pathLst>
                <a:path w="7757159" h="406400" extrusionOk="0">
                  <a:moveTo>
                    <a:pt x="7756893" y="0"/>
                  </a:moveTo>
                  <a:lnTo>
                    <a:pt x="433387" y="0"/>
                  </a:lnTo>
                  <a:lnTo>
                    <a:pt x="0" y="405879"/>
                  </a:lnTo>
                  <a:lnTo>
                    <a:pt x="7756893" y="405879"/>
                  </a:lnTo>
                  <a:lnTo>
                    <a:pt x="7756893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endParaRPr lang="ru-RU" sz="3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АВГУСТОВСКОЕ ПЕДАГОГИЧЕСКОЕ СОВЕЩАНИЕ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РАБОТНИКОВ ОБРАЗОВАНИЯ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1800"/>
                <a:buFont typeface="Calibri"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  <a:latin typeface="Calibri"/>
                  <a:ea typeface="Calibri"/>
                  <a:cs typeface="Calibri"/>
                  <a:sym typeface="Calibri"/>
                </a:rPr>
                <a:t>ГОРОДСКОЙ ОКРУГ ДЕГТЯРСК</a:t>
              </a:r>
              <a:endParaRPr kumimoji="0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228;p7">
            <a:extLst>
              <a:ext uri="{FF2B5EF4-FFF2-40B4-BE49-F238E27FC236}">
                <a16:creationId xmlns:a16="http://schemas.microsoft.com/office/drawing/2014/main" xmlns="" id="{4956C508-E8AF-BA4D-B522-A42B6EE2C322}"/>
              </a:ext>
            </a:extLst>
          </p:cNvPr>
          <p:cNvSpPr/>
          <p:nvPr/>
        </p:nvSpPr>
        <p:spPr>
          <a:xfrm>
            <a:off x="355124" y="6467823"/>
            <a:ext cx="11433386" cy="2212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>
            <a:solidFill>
              <a:srgbClr val="69B5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FA506B3-24A1-4E29-A063-94A9A1C5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093" y="407179"/>
            <a:ext cx="2665508" cy="17709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91EE7B2-7332-4E04-9FC6-876D09599C68}"/>
              </a:ext>
            </a:extLst>
          </p:cNvPr>
          <p:cNvSpPr txBox="1"/>
          <p:nvPr/>
        </p:nvSpPr>
        <p:spPr>
          <a:xfrm>
            <a:off x="2110042" y="2111747"/>
            <a:ext cx="7063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err="1">
                <a:latin typeface="Corbel" panose="020B0503020204020204" pitchFamily="34" charset="0"/>
              </a:rPr>
              <a:t>Десяткова</a:t>
            </a:r>
            <a:r>
              <a:rPr lang="ru-RU" sz="3200" b="1" i="1" dirty="0">
                <a:latin typeface="Corbel" panose="020B0503020204020204" pitchFamily="34" charset="0"/>
              </a:rPr>
              <a:t> Юлия Игоревна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EA213E-8C8A-4EA2-8A99-075B537F4A80}"/>
              </a:ext>
            </a:extLst>
          </p:cNvPr>
          <p:cNvSpPr txBox="1"/>
          <p:nvPr/>
        </p:nvSpPr>
        <p:spPr>
          <a:xfrm>
            <a:off x="764649" y="4679824"/>
            <a:ext cx="10771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orbel" panose="020B0503020204020204" pitchFamily="34" charset="0"/>
              </a:rPr>
              <a:t>Тема доклада </a:t>
            </a:r>
            <a:r>
              <a:rPr lang="ru-RU" i="1" dirty="0">
                <a:solidFill>
                  <a:schemeClr val="accent5">
                    <a:lumMod val="50000"/>
                  </a:schemeClr>
                </a:solidFill>
                <a:latin typeface="Corbel" panose="020B0503020204020204" pitchFamily="34" charset="0"/>
              </a:rPr>
              <a:t>«Реализация </a:t>
            </a:r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формируемой части ОП ДО через культурную практику «Речевое развитие»" </a:t>
            </a:r>
          </a:p>
          <a:p>
            <a:pPr algn="ctr"/>
            <a:r>
              <a:rPr lang="ru-RU" i="1" dirty="0">
                <a:solidFill>
                  <a:srgbClr val="002060"/>
                </a:solidFill>
                <a:latin typeface="Corbel" panose="020B0503020204020204" pitchFamily="34" charset="0"/>
              </a:rPr>
              <a:t>(из опыта работы)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B092F0-F900-43C3-9AF7-4A3B8A31EADF}"/>
              </a:ext>
            </a:extLst>
          </p:cNvPr>
          <p:cNvSpPr txBox="1"/>
          <p:nvPr/>
        </p:nvSpPr>
        <p:spPr>
          <a:xfrm>
            <a:off x="1023457" y="5889072"/>
            <a:ext cx="1895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30 августа 2024г.</a:t>
            </a:r>
          </a:p>
        </p:txBody>
      </p:sp>
    </p:spTree>
    <p:extLst>
      <p:ext uri="{BB962C8B-B14F-4D97-AF65-F5344CB8AC3E}">
        <p14:creationId xmlns:p14="http://schemas.microsoft.com/office/powerpoint/2010/main" val="16262253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3060</TotalTime>
  <Words>440</Words>
  <Application>Microsoft Office PowerPoint</Application>
  <PresentationFormat>Произвольный</PresentationFormat>
  <Paragraphs>84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Танечка</dc:creator>
  <cp:lastModifiedBy>ноорд</cp:lastModifiedBy>
  <cp:revision>159</cp:revision>
  <cp:lastPrinted>2024-08-28T04:41:51Z</cp:lastPrinted>
  <dcterms:created xsi:type="dcterms:W3CDTF">2022-04-28T16:46:24Z</dcterms:created>
  <dcterms:modified xsi:type="dcterms:W3CDTF">2026-08-12T19:50:25Z</dcterms:modified>
</cp:coreProperties>
</file>