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7" r:id="rId2"/>
    <p:sldId id="275" r:id="rId3"/>
    <p:sldId id="283" r:id="rId4"/>
    <p:sldId id="268" r:id="rId5"/>
    <p:sldId id="269" r:id="rId6"/>
    <p:sldId id="271" r:id="rId7"/>
    <p:sldId id="280" r:id="rId8"/>
    <p:sldId id="281" r:id="rId9"/>
    <p:sldId id="282" r:id="rId10"/>
    <p:sldId id="285" r:id="rId11"/>
    <p:sldId id="279" r:id="rId12"/>
    <p:sldId id="272" r:id="rId13"/>
    <p:sldId id="284" r:id="rId14"/>
    <p:sldId id="260" r:id="rId15"/>
  </p:sldIdLst>
  <p:sldSz cx="9144000" cy="6858000" type="screen4x3"/>
  <p:notesSz cx="6858000" cy="9144000"/>
  <p:embeddedFontLst>
    <p:embeddedFont>
      <p:font typeface="Calibri Light" panose="020F0302020204030204" pitchFamily="34" charset="0"/>
      <p:regular r:id="rId18"/>
      <p:italic r:id="rId19"/>
    </p:embeddedFont>
    <p:embeddedFont>
      <p:font typeface="SimSun" panose="02010600030101010101" pitchFamily="2" charset="-122"/>
      <p:regular r:id="rId20"/>
    </p:embeddedFont>
    <p:embeddedFont>
      <p:font typeface="Bookman Old Style" panose="02050604050505020204" pitchFamily="18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07D9"/>
    <a:srgbClr val="660066"/>
    <a:srgbClr val="8A00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/>
              <a:t>1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85ADB-1465-4FCF-8D1B-E067E37D3CEE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9B2AF-2D09-4280-84D1-4F6D53786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4744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/>
              <a:t>1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8165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12.08.2026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>
            <a:spLocks noGrp="1"/>
          </p:cNvSpPr>
          <p:nvPr/>
        </p:nvSpPr>
        <p:spPr>
          <a:xfrm>
            <a:off x="4428331" y="548323"/>
            <a:ext cx="4518184" cy="1014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68580" tIns="34290" rIns="68580" bIns="3429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altLang="en-US" sz="15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Тема секции:</a:t>
            </a:r>
          </a:p>
          <a:p>
            <a:r>
              <a:rPr lang="ru-RU" altLang="en-US" sz="1500" b="1" i="1">
                <a:solidFill>
                  <a:srgbClr val="C00000"/>
                </a:solidFill>
              </a:rPr>
              <a:t>«Актуальные направления деятельности дошкольной организации в вопросах качества ДО, наставничества, воспитания и профориентации»</a:t>
            </a:r>
          </a:p>
          <a:p>
            <a:endParaRPr lang="ru-RU" altLang="en-US" sz="1500" b="1" i="1">
              <a:solidFill>
                <a:srgbClr val="C00000"/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/>
        </p:nvSpPr>
        <p:spPr>
          <a:xfrm>
            <a:off x="2195830" y="2348865"/>
            <a:ext cx="6533515" cy="254000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  <a:t>НАСТАВНИЧЕСТВО</a:t>
            </a:r>
            <a:r>
              <a:rPr lang="ru-RU" altLang="en-US" sz="4050" b="1" i="1" dirty="0">
                <a:solidFill>
                  <a:srgbClr val="0527D5"/>
                </a:solidFill>
                <a:latin typeface="Bookman Old Style" panose="02050604050505020204" charset="0"/>
                <a:cs typeface="Bookman Old Style" panose="02050604050505020204" charset="0"/>
              </a:rPr>
              <a:t> </a:t>
            </a:r>
          </a:p>
          <a:p>
            <a:r>
              <a:rPr lang="ru-RU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charset="0"/>
                <a:cs typeface="Bookman Old Style" panose="02050604050505020204" charset="0"/>
              </a:rPr>
              <a:t>КАК ОДНА ИЗ ФОРМ СЕТЕВОГО ВЗАИМОДЕЙСТВИЯ </a:t>
            </a:r>
          </a:p>
          <a:p>
            <a:r>
              <a:rPr lang="ru-RU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charset="0"/>
                <a:cs typeface="Bookman Old Style" panose="02050604050505020204" charset="0"/>
              </a:rPr>
              <a:t>МАДОУ «Детский сад №1»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117725" y="188595"/>
            <a:ext cx="681291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en-US" sz="2100" b="1" i="1">
                <a:solidFill>
                  <a:srgbClr val="0945A5"/>
                </a:solidFill>
                <a:sym typeface="+mn-ea"/>
              </a:rPr>
              <a:t>Г о р о д с к а я    а в г у с т о в с к а я    к о н ф е р е н ц и я</a:t>
            </a:r>
            <a:endParaRPr lang="ru-RU" altLang="en-US" sz="2100" b="1" i="1">
              <a:solidFill>
                <a:srgbClr val="0945A5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124075" y="620395"/>
            <a:ext cx="2725420" cy="3448050"/>
          </a:xfrm>
          <a:prstGeom prst="roundRect">
            <a:avLst/>
          </a:prstGeom>
          <a:solidFill>
            <a:srgbClr val="AA84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1350">
              <a:solidFill>
                <a:srgbClr val="AA846A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4932045" y="1700530"/>
            <a:ext cx="3986530" cy="1383665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25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pPr algn="r"/>
            <a:endParaRPr lang="ru-RU" altLang="en-US" sz="1800" b="1">
              <a:solidFill>
                <a:srgbClr val="660066"/>
              </a:solidFill>
              <a:latin typeface="Bookman Old Style" panose="02050604050505020204" charset="0"/>
              <a:cs typeface="Bookman Old Style" panose="02050604050505020204" charset="0"/>
              <a:sym typeface="+mn-ea"/>
            </a:endParaRPr>
          </a:p>
          <a:p>
            <a:pPr algn="r"/>
            <a:endParaRPr lang="ru-RU" altLang="en-US" sz="9335" b="1">
              <a:solidFill>
                <a:srgbClr val="660066"/>
              </a:solidFill>
              <a:latin typeface="Bookman Old Style" panose="02050604050505020204" charset="0"/>
              <a:cs typeface="Bookman Old Style" panose="02050604050505020204" charset="0"/>
              <a:sym typeface="+mn-ea"/>
            </a:endParaRPr>
          </a:p>
          <a:p>
            <a:pPr algn="r"/>
            <a:r>
              <a:rPr lang="ru-RU" altLang="en-US" sz="9335" b="1">
                <a:solidFill>
                  <a:srgbClr val="660066"/>
                </a:solidFill>
                <a:latin typeface="Bookman Old Style" panose="02050604050505020204" charset="0"/>
                <a:cs typeface="Bookman Old Style" panose="02050604050505020204" charset="0"/>
                <a:sym typeface="+mn-ea"/>
              </a:rPr>
              <a:t>МАОУ ДО  </a:t>
            </a:r>
          </a:p>
          <a:p>
            <a:pPr algn="r"/>
            <a:r>
              <a:rPr lang="ru-RU" altLang="en-US" sz="9335" b="1">
                <a:solidFill>
                  <a:srgbClr val="660066"/>
                </a:solidFill>
                <a:latin typeface="Bookman Old Style" panose="02050604050505020204" charset="0"/>
                <a:cs typeface="Bookman Old Style" panose="02050604050505020204" charset="0"/>
                <a:sym typeface="+mn-ea"/>
              </a:rPr>
              <a:t>"УЧЕБНЫЙ КОМБИНАТ"  </a:t>
            </a:r>
          </a:p>
          <a:p>
            <a:pPr algn="r"/>
            <a:r>
              <a:rPr lang="ru-RU" altLang="en-US" sz="9335">
                <a:solidFill>
                  <a:srgbClr val="660066"/>
                </a:solidFill>
                <a:latin typeface="Bookman Old Style" panose="02050604050505020204" charset="0"/>
                <a:cs typeface="Bookman Old Style" panose="02050604050505020204" charset="0"/>
                <a:sym typeface="+mn-ea"/>
              </a:rPr>
              <a:t>ГО Дегтярск</a:t>
            </a:r>
            <a:endParaRPr lang="ru-RU" altLang="en-US" sz="9335" b="1">
              <a:solidFill>
                <a:srgbClr val="660066"/>
              </a:solidFill>
              <a:latin typeface="Bookman Old Style" panose="02050604050505020204" charset="0"/>
              <a:cs typeface="Bookman Old Style" panose="02050604050505020204" charset="0"/>
            </a:endParaRPr>
          </a:p>
          <a:p>
            <a:pPr algn="r"/>
            <a:endParaRPr lang="ru-RU" altLang="en-US" sz="9335" b="1">
              <a:solidFill>
                <a:srgbClr val="660066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  <p:pic>
        <p:nvPicPr>
          <p:cNvPr id="100" name="Замещающее содержимое 9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8220" y="764540"/>
            <a:ext cx="2375535" cy="3167380"/>
          </a:xfrm>
          <a:prstGeom prst="rect">
            <a:avLst/>
          </a:prstGeom>
          <a:noFill/>
          <a:ln w="9525">
            <a:noFill/>
          </a:ln>
          <a:scene3d>
            <a:camera prst="obliqueTopRight"/>
            <a:lightRig rig="threePt" dir="t"/>
          </a:scene3d>
        </p:spPr>
      </p:pic>
      <p:sp>
        <p:nvSpPr>
          <p:cNvPr id="5" name="Текстовое поле 4"/>
          <p:cNvSpPr txBox="1"/>
          <p:nvPr/>
        </p:nvSpPr>
        <p:spPr>
          <a:xfrm>
            <a:off x="2339975" y="4273550"/>
            <a:ext cx="65697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400" b="1" i="1">
                <a:solidFill>
                  <a:srgbClr val="C00000"/>
                </a:solidFill>
              </a:rPr>
              <a:t>«Как хорошо, когда у человека есть возможность выбрать себе профессию </a:t>
            </a:r>
          </a:p>
          <a:p>
            <a:pPr algn="ctr"/>
            <a:r>
              <a:rPr lang="ru-RU" altLang="en-US" sz="2400" b="1" i="1">
                <a:solidFill>
                  <a:srgbClr val="C00000"/>
                </a:solidFill>
              </a:rPr>
              <a:t>не по необходимости, а сообразуясь </a:t>
            </a:r>
          </a:p>
          <a:p>
            <a:pPr algn="ctr"/>
            <a:r>
              <a:rPr lang="ru-RU" altLang="en-US" sz="2400" b="1" i="1">
                <a:solidFill>
                  <a:srgbClr val="C00000"/>
                </a:solidFill>
              </a:rPr>
              <a:t>с душевными склонностями»</a:t>
            </a:r>
          </a:p>
          <a:p>
            <a:pPr algn="r"/>
            <a:r>
              <a:rPr lang="ru-RU" altLang="en-US" sz="2400"/>
              <a:t>А. Апшерони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195830" y="476250"/>
            <a:ext cx="3733165" cy="8775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Договор</a:t>
            </a:r>
          </a:p>
          <a:p>
            <a:pPr algn="ctr"/>
            <a:r>
              <a:rPr 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о </a:t>
            </a:r>
            <a:r>
              <a:rPr lang="ru-RU" alt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социальном партнерстве </a:t>
            </a:r>
          </a:p>
          <a:p>
            <a:pPr algn="ctr"/>
            <a:r>
              <a:rPr lang="ru-RU" alt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МАОУ ДО «Учебный комбинат»</a:t>
            </a:r>
          </a:p>
        </p:txBody>
      </p:sp>
      <p:sp>
        <p:nvSpPr>
          <p:cNvPr id="7" name="Угол 6"/>
          <p:cNvSpPr/>
          <p:nvPr/>
        </p:nvSpPr>
        <p:spPr>
          <a:xfrm rot="5400000">
            <a:off x="3502184" y="1401921"/>
            <a:ext cx="499110" cy="66389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135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24075" y="2132330"/>
            <a:ext cx="3088640" cy="36633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1">
              <a:solidFill>
                <a:schemeClr val="tx1"/>
              </a:solidFill>
              <a:latin typeface="Times New Roman" panose="02020603050405020304" charset="0"/>
              <a:sym typeface="+mn-ea"/>
            </a:endParaRPr>
          </a:p>
          <a:p>
            <a:pPr algn="ctr"/>
            <a:r>
              <a:rPr lang="ru-RU" alt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Цель</a:t>
            </a:r>
            <a:r>
              <a:rPr lang="en-US" sz="135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 </a:t>
            </a:r>
            <a:r>
              <a:rPr 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Договора</a:t>
            </a:r>
            <a:r>
              <a:rPr lang="en-US" sz="135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 </a:t>
            </a:r>
            <a:r>
              <a:rPr lang="ru-RU" altLang="en-US" sz="1350" b="1" i="1">
                <a:solidFill>
                  <a:srgbClr val="0527D5"/>
                </a:solidFill>
                <a:latin typeface="Times New Roman" panose="02020603050405020304" charset="0"/>
                <a:sym typeface="+mn-ea"/>
              </a:rPr>
              <a:t>взаимодействие в целях повышения адекватности результатов деятельностиОУ потребностям регионального рынка труда, приближение подготовкиспециалистов к трбованию работодателя,укрепления связи обучения обучающихся с производством, социальной защищенности обучающихся, оказания содействия в трудоустройстве выпускников МАОУ ДО «УК» </a:t>
            </a:r>
            <a:endParaRPr lang="ru-RU" altLang="en-US" sz="1500" b="1" i="1">
              <a:solidFill>
                <a:srgbClr val="0527D5"/>
              </a:solidFill>
            </a:endParaRPr>
          </a:p>
          <a:p>
            <a:pPr algn="ctr"/>
            <a:endParaRPr lang="ru-RU" altLang="en-US" sz="1500" b="1" i="1">
              <a:solidFill>
                <a:srgbClr val="0527D5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212715" y="3789045"/>
            <a:ext cx="418465" cy="5092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135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14035" y="1785938"/>
            <a:ext cx="3234214" cy="36876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Предмет</a:t>
            </a:r>
            <a:r>
              <a:rPr lang="en-US" sz="135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  </a:t>
            </a:r>
            <a:r>
              <a:rPr 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Договора</a:t>
            </a:r>
          </a:p>
          <a:p>
            <a:pPr algn="ctr"/>
            <a:endParaRPr lang="ru-RU" altLang="en-US" sz="1350" b="1">
              <a:solidFill>
                <a:schemeClr val="tx1"/>
              </a:solidFill>
            </a:endParaRPr>
          </a:p>
          <a:p>
            <a:pPr algn="ctr"/>
            <a:r>
              <a:rPr lang="ru-RU" altLang="en-US" sz="15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сотрудничество </a:t>
            </a:r>
          </a:p>
          <a:p>
            <a:pPr algn="ctr"/>
            <a:r>
              <a:rPr lang="ru-RU" altLang="en-US" sz="15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по организации</a:t>
            </a:r>
          </a:p>
          <a:p>
            <a:pPr algn="ctr"/>
            <a:r>
              <a:rPr lang="ru-RU" altLang="en-US" sz="15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профессиональной подготовки</a:t>
            </a:r>
          </a:p>
          <a:p>
            <a:pPr algn="ctr"/>
            <a:r>
              <a:rPr lang="ru-RU" altLang="en-US" sz="15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обучающихся и оказанию содействия </a:t>
            </a:r>
            <a:r>
              <a:rPr lang="ru-RU" altLang="en-US" sz="15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МАОУ ДО «УК»</a:t>
            </a:r>
          </a:p>
          <a:p>
            <a:pPr algn="ctr"/>
            <a:r>
              <a:rPr lang="ru-RU" altLang="en-US" sz="15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в организации учебного процесса, проведении производственной (по профилю специальности) практики, а также содействии в трудоустройстве выпускников </a:t>
            </a:r>
            <a:r>
              <a:rPr lang="ru-RU" altLang="en-US" sz="15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МАОУ ДО «Учебный комбинат».</a:t>
            </a:r>
          </a:p>
          <a:p>
            <a:pPr algn="ctr"/>
            <a:endParaRPr lang="ru-RU" altLang="en-US" sz="15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мещающее содержимое 4" descr="1692950412915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060065" y="1916430"/>
            <a:ext cx="4850130" cy="4559935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988310" y="260350"/>
            <a:ext cx="5027295" cy="12153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План занятий </a:t>
            </a:r>
          </a:p>
          <a:p>
            <a:pPr algn="ctr"/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производственной практики профиля </a:t>
            </a:r>
          </a:p>
          <a:p>
            <a:pPr algn="ctr"/>
            <a:r>
              <a:rPr lang="ru-RU" altLang="en-US" sz="1500" b="1">
                <a:solidFill>
                  <a:srgbClr val="0527D5"/>
                </a:solidFill>
                <a:latin typeface="Times New Roman" panose="02020603050405020304" charset="0"/>
                <a:cs typeface="Times New Roman" panose="02020603050405020304" charset="0"/>
              </a:rPr>
              <a:t>«ОСНОВЫ ПЕДАГОГИЧЕСКИХ ЗНАНИЙ» </a:t>
            </a:r>
            <a:endParaRPr lang="ru-RU" altLang="en-US" b="1">
              <a:solidFill>
                <a:srgbClr val="0527D5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b="1" i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по профессии «Младший воспитатель ДОУ»</a:t>
            </a:r>
            <a:r>
              <a:rPr lang="ru-RU" altLang="en-US" b="1" i="1">
                <a:solidFill>
                  <a:schemeClr val="tx1"/>
                </a:solidFill>
                <a:latin typeface="Bookman Old Style" panose="02050604050505020204" charset="0"/>
                <a:cs typeface="Bookman Old Style" panose="02050604050505020204" charset="0"/>
              </a:rPr>
              <a:t> </a:t>
            </a:r>
          </a:p>
          <a:p>
            <a:pPr algn="ctr"/>
            <a:endParaRPr lang="ru-RU" altLang="en-US" b="1" i="1">
              <a:solidFill>
                <a:schemeClr val="tx1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  <p:sp>
        <p:nvSpPr>
          <p:cNvPr id="2" name="Угол 1"/>
          <p:cNvSpPr/>
          <p:nvPr/>
        </p:nvSpPr>
        <p:spPr>
          <a:xfrm rot="5400000">
            <a:off x="5302250" y="1448435"/>
            <a:ext cx="364490" cy="49466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2339975" y="548640"/>
            <a:ext cx="6390640" cy="5551170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en-US" sz="2400" i="1"/>
              <a:t>По мнению </a:t>
            </a:r>
            <a:r>
              <a:rPr lang="ru-RU" altLang="en-US" sz="3200" b="1" i="1">
                <a:solidFill>
                  <a:srgbClr val="0C07D9"/>
                </a:solidFill>
              </a:rPr>
              <a:t>В. А. Сластенина</a:t>
            </a:r>
            <a:r>
              <a:rPr lang="ru-RU" altLang="en-US" sz="2400" i="1"/>
              <a:t>, </a:t>
            </a:r>
            <a:r>
              <a:rPr lang="ru-RU" altLang="en-US" b="1" i="1">
                <a:solidFill>
                  <a:srgbClr val="C00000"/>
                </a:solidFill>
              </a:rPr>
              <a:t>профессиональная адаптация</a:t>
            </a:r>
            <a:r>
              <a:rPr lang="ru-RU" altLang="en-US" sz="2400" i="1"/>
              <a:t> - </a:t>
            </a:r>
          </a:p>
          <a:p>
            <a:pPr marL="0" indent="0" algn="ctr">
              <a:buNone/>
            </a:pPr>
            <a:r>
              <a:rPr lang="ru-RU" altLang="en-US" sz="2400" i="1"/>
              <a:t>это процесс вхождения человека в профессию и гармонизация взаимодействия его </a:t>
            </a:r>
          </a:p>
          <a:p>
            <a:pPr marL="0" indent="0" algn="ctr">
              <a:buNone/>
            </a:pPr>
            <a:r>
              <a:rPr lang="ru-RU" altLang="en-US" sz="2400" i="1"/>
              <a:t>с профессиональной средой: адаптация </a:t>
            </a:r>
          </a:p>
          <a:p>
            <a:pPr marL="0" indent="0" algn="ctr">
              <a:buNone/>
            </a:pPr>
            <a:r>
              <a:rPr lang="ru-RU" altLang="en-US" sz="2400" i="1"/>
              <a:t>к профессиональной деятельности </a:t>
            </a:r>
          </a:p>
          <a:p>
            <a:pPr marL="0" indent="0" algn="ctr">
              <a:buNone/>
            </a:pPr>
            <a:r>
              <a:rPr lang="ru-RU" altLang="en-US" sz="2400" i="1"/>
              <a:t>(ее содержанию, целям, средствам, технологии осуществления), режиму  и интенсивности деятельности, </a:t>
            </a:r>
          </a:p>
          <a:p>
            <a:pPr marL="0" indent="0" algn="ctr">
              <a:buNone/>
            </a:pPr>
            <a:r>
              <a:rPr lang="ru-RU" altLang="en-US" sz="2400" i="1"/>
              <a:t>к требованиям производственной, трудовой дисциплины, организационным нормам, правилам, к социально-профессиональному статусу (педагог ДОУ)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Изображение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2411730" y="548640"/>
            <a:ext cx="6189980" cy="41192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Текстовое поле 1"/>
          <p:cNvSpPr txBox="1"/>
          <p:nvPr/>
        </p:nvSpPr>
        <p:spPr>
          <a:xfrm>
            <a:off x="2153920" y="5229225"/>
            <a:ext cx="67056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 ЗА 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2268220" y="836295"/>
            <a:ext cx="651129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en-US" sz="2800" b="0" i="1">
                <a:latin typeface="Times New Roman" panose="02020603050405020304" charset="0"/>
              </a:rPr>
              <a:t> </a:t>
            </a:r>
            <a:r>
              <a:rPr lang="en-US" sz="2800" b="1" i="1">
                <a:solidFill>
                  <a:srgbClr val="0C07D9"/>
                </a:solidFill>
                <a:latin typeface="Times New Roman" panose="02020603050405020304" charset="0"/>
              </a:rPr>
              <a:t>«Где сильна методическая работа,</a:t>
            </a:r>
            <a:r>
              <a:rPr lang="ru-RU" altLang="en-US" sz="2800" b="1" i="1">
                <a:solidFill>
                  <a:srgbClr val="0C07D9"/>
                </a:solidFill>
                <a:latin typeface="Times New Roman" panose="02020603050405020304" charset="0"/>
              </a:rPr>
              <a:t> </a:t>
            </a:r>
            <a:r>
              <a:rPr lang="en-US" sz="2800" b="1" i="1">
                <a:solidFill>
                  <a:srgbClr val="0C07D9"/>
                </a:solidFill>
                <a:latin typeface="Times New Roman" panose="02020603050405020304" charset="0"/>
              </a:rPr>
              <a:t>там … серьёзные результативные успехи</a:t>
            </a:r>
            <a:r>
              <a:rPr lang="ru-RU" altLang="en-US" sz="2800" b="1" i="1">
                <a:solidFill>
                  <a:srgbClr val="0C07D9"/>
                </a:solidFill>
                <a:latin typeface="Times New Roman" panose="02020603050405020304" charset="0"/>
              </a:rPr>
              <a:t> </a:t>
            </a:r>
            <a:r>
              <a:rPr lang="en-US" sz="2800" b="1" i="1">
                <a:solidFill>
                  <a:srgbClr val="0C07D9"/>
                </a:solidFill>
                <a:latin typeface="Times New Roman" panose="02020603050405020304" charset="0"/>
              </a:rPr>
              <a:t>педагогического коллектива».</a:t>
            </a:r>
            <a:endParaRPr lang="en-US" altLang="en-US" sz="2800" b="1" i="1">
              <a:solidFill>
                <a:srgbClr val="0C07D9"/>
              </a:solidFill>
              <a:latin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148580" y="2348865"/>
            <a:ext cx="367030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indent="0" algn="r"/>
            <a:r>
              <a:rPr lang="en-US" sz="2000" i="1">
                <a:latin typeface="Times New Roman" panose="02020603050405020304" charset="0"/>
                <a:sym typeface="+mn-ea"/>
              </a:rPr>
              <a:t>В.П.Симонов </a:t>
            </a:r>
          </a:p>
          <a:p>
            <a:pPr indent="0" algn="r"/>
            <a:r>
              <a:rPr lang="en-US" sz="2000" i="1">
                <a:latin typeface="Times New Roman" panose="02020603050405020304" charset="0"/>
                <a:sym typeface="+mn-ea"/>
              </a:rPr>
              <a:t>«Педагогический менеджмент»</a:t>
            </a:r>
            <a:endParaRPr lang="ru-RU" altLang="en-US" sz="2000"/>
          </a:p>
        </p:txBody>
      </p:sp>
      <p:pic>
        <p:nvPicPr>
          <p:cNvPr id="5" name="Замещающее содержимое 4" descr="1005490"/>
          <p:cNvPicPr>
            <a:picLocks noGrp="1" noChangeAspect="1"/>
          </p:cNvPicPr>
          <p:nvPr>
            <p:ph idx="1"/>
          </p:nvPr>
        </p:nvPicPr>
        <p:blipFill>
          <a:blip r:embed="rId3"/>
          <a:srcRect t="14773" b="16176"/>
          <a:stretch>
            <a:fillRect/>
          </a:stretch>
        </p:blipFill>
        <p:spPr>
          <a:xfrm>
            <a:off x="3780155" y="3284855"/>
            <a:ext cx="3328670" cy="22987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2124075" y="548640"/>
            <a:ext cx="6736080" cy="5507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ru-RU" altLang="en-US" sz="2400" b="1">
                <a:solidFill>
                  <a:srgbClr val="C00000"/>
                </a:solidFill>
                <a:latin typeface="Times New Roman" panose="02020603050405020304" charset="0"/>
                <a:ea typeface="SimSun" panose="02010600030101010101" pitchFamily="2" charset="-122"/>
              </a:rPr>
              <a:t>НАСТАВНИЧЕСТВО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charset="0"/>
                <a:ea typeface="SimSun" panose="02010600030101010101" pitchFamily="2" charset="-122"/>
              </a:rPr>
              <a:t> 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SimSun" panose="02010600030101010101" pitchFamily="2" charset="-122"/>
              </a:rPr>
              <a:t>– одна из форм передачи педагогического опыта, в ходе которой начинающий педагог практически осваивает персональные приемы под непосредственным руководством педагога – наставника. </a:t>
            </a:r>
          </a:p>
          <a:p>
            <a:pPr indent="0"/>
            <a:endParaRPr lang="en-US" sz="800" b="1">
              <a:solidFill>
                <a:srgbClr val="000000"/>
              </a:solidFill>
              <a:latin typeface="Times New Roman" panose="02020603050405020304" charset="0"/>
              <a:ea typeface="SimSun" panose="02010600030101010101" pitchFamily="2" charset="-122"/>
            </a:endParaRPr>
          </a:p>
          <a:p>
            <a:pPr indent="0"/>
            <a:endParaRPr lang="en-US" sz="2400" b="1">
              <a:solidFill>
                <a:srgbClr val="000000"/>
              </a:solidFill>
              <a:latin typeface="Times New Roman" panose="02020603050405020304" charset="0"/>
              <a:ea typeface="SimSun" panose="02010600030101010101" pitchFamily="2" charset="-122"/>
            </a:endParaRPr>
          </a:p>
          <a:p>
            <a:pPr indent="0"/>
            <a:r>
              <a:rPr lang="ru-RU" altLang="en-US" sz="2400" b="1">
                <a:solidFill>
                  <a:srgbClr val="C00000"/>
                </a:solidFill>
                <a:latin typeface="Times New Roman" panose="02020603050405020304" charset="0"/>
                <a:ea typeface="SimSun" panose="02010600030101010101" pitchFamily="2" charset="-122"/>
              </a:rPr>
              <a:t>НАСТАВНИК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charset="0"/>
                <a:ea typeface="SimSun" panose="02010600030101010101" pitchFamily="2" charset="-122"/>
              </a:rPr>
              <a:t> 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SimSun" panose="02010600030101010101" pitchFamily="2" charset="-122"/>
              </a:rPr>
              <a:t>– опытный педагог учреждения, принимающий на себя функцию обучения молодого педагога в период прохождения им испытательного срока. </a:t>
            </a:r>
          </a:p>
          <a:p>
            <a:pPr indent="0"/>
            <a:endParaRPr lang="en-US" sz="800" b="0">
              <a:solidFill>
                <a:srgbClr val="000000"/>
              </a:solidFill>
              <a:latin typeface="Times New Roman" panose="02020603050405020304" charset="0"/>
              <a:ea typeface="SimSun" panose="02010600030101010101" pitchFamily="2" charset="-122"/>
            </a:endParaRPr>
          </a:p>
          <a:p>
            <a:pPr indent="0"/>
            <a:endParaRPr lang="en-US" sz="2400" b="1">
              <a:solidFill>
                <a:srgbClr val="000000"/>
              </a:solidFill>
              <a:latin typeface="Times New Roman" panose="02020603050405020304" charset="0"/>
              <a:ea typeface="SimSun" panose="02010600030101010101" pitchFamily="2" charset="-122"/>
            </a:endParaRPr>
          </a:p>
          <a:p>
            <a:pPr indent="0"/>
            <a:r>
              <a:rPr lang="ru-RU" altLang="en-US" sz="2400" b="1">
                <a:solidFill>
                  <a:srgbClr val="C00000"/>
                </a:solidFill>
                <a:latin typeface="Times New Roman" panose="02020603050405020304" charset="0"/>
                <a:ea typeface="SimSun" panose="02010600030101010101" pitchFamily="2" charset="-122"/>
              </a:rPr>
              <a:t>МОЛОДОЙ ПЕДАГОГ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charset="0"/>
                <a:ea typeface="SimSun" panose="02010600030101010101" pitchFamily="2" charset="-122"/>
              </a:rPr>
              <a:t> 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SimSun" panose="02010600030101010101" pitchFamily="2" charset="-122"/>
              </a:rPr>
              <a:t>– работник учреждения в период обучения и вхождения в должность под руководством педагога – наставника. </a:t>
            </a:r>
            <a:endParaRPr lang="ru-RU" alt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0005" y="908685"/>
            <a:ext cx="3624580" cy="2153920"/>
          </a:xfrm>
        </p:spPr>
        <p:txBody>
          <a:bodyPr>
            <a:noAutofit/>
          </a:bodyPr>
          <a:lstStyle/>
          <a:p>
            <a:pPr algn="r"/>
            <a:r>
              <a:rPr lang="ru-RU" altLang="en-US" sz="2400" b="1">
                <a:solidFill>
                  <a:srgbClr val="0C07D9"/>
                </a:solidFill>
                <a:latin typeface="Bookman Old Style" panose="02050604050505020204" charset="0"/>
                <a:cs typeface="Bookman Old Style" panose="02050604050505020204" charset="0"/>
              </a:rPr>
              <a:t>ГАПОУ СО </a:t>
            </a:r>
            <a:br>
              <a:rPr lang="ru-RU" altLang="en-US" sz="2400" b="1">
                <a:solidFill>
                  <a:srgbClr val="0C07D9"/>
                </a:solidFill>
                <a:latin typeface="Bookman Old Style" panose="02050604050505020204" charset="0"/>
                <a:cs typeface="Bookman Old Style" panose="02050604050505020204" charset="0"/>
              </a:rPr>
            </a:br>
            <a:r>
              <a:rPr lang="ru-RU" altLang="en-US" sz="2400" b="1">
                <a:solidFill>
                  <a:srgbClr val="0C07D9"/>
                </a:solidFill>
                <a:latin typeface="Bookman Old Style" panose="02050604050505020204" charset="0"/>
                <a:cs typeface="Bookman Old Style" panose="02050604050505020204" charset="0"/>
              </a:rPr>
              <a:t>«РЕВДИНСКИЙ ПЕДАГОГИЧЕСКИЙ </a:t>
            </a:r>
            <a:br>
              <a:rPr lang="ru-RU" altLang="en-US" sz="2400" b="1">
                <a:solidFill>
                  <a:srgbClr val="0C07D9"/>
                </a:solidFill>
                <a:latin typeface="Bookman Old Style" panose="02050604050505020204" charset="0"/>
                <a:cs typeface="Bookman Old Style" panose="02050604050505020204" charset="0"/>
              </a:rPr>
            </a:br>
            <a:r>
              <a:rPr lang="ru-RU" altLang="en-US" sz="2400" b="1">
                <a:solidFill>
                  <a:srgbClr val="0C07D9"/>
                </a:solidFill>
                <a:latin typeface="Bookman Old Style" panose="02050604050505020204" charset="0"/>
                <a:cs typeface="Bookman Old Style" panose="02050604050505020204" charset="0"/>
              </a:rPr>
              <a:t>КОЛЛЕДЖ»</a:t>
            </a:r>
            <a:br>
              <a:rPr lang="ru-RU" altLang="en-US" sz="2400" b="1">
                <a:solidFill>
                  <a:srgbClr val="0C07D9"/>
                </a:solidFill>
                <a:latin typeface="Bookman Old Style" panose="02050604050505020204" charset="0"/>
                <a:cs typeface="Bookman Old Style" panose="02050604050505020204" charset="0"/>
              </a:rPr>
            </a:br>
            <a:r>
              <a:rPr lang="ru-RU" altLang="en-US" sz="2400">
                <a:solidFill>
                  <a:srgbClr val="0C07D9"/>
                </a:solidFill>
                <a:latin typeface="Bookman Old Style" panose="02050604050505020204" charset="0"/>
                <a:cs typeface="Bookman Old Style" panose="02050604050505020204" charset="0"/>
              </a:rPr>
              <a:t>ГО Ревда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27250" y="722630"/>
            <a:ext cx="2894330" cy="233997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1350"/>
          </a:p>
        </p:txBody>
      </p:sp>
      <p:pic>
        <p:nvPicPr>
          <p:cNvPr id="101" name="Замещающее содержимое 100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268220" y="908685"/>
            <a:ext cx="2604770" cy="2007235"/>
          </a:xfrm>
          <a:prstGeom prst="rect">
            <a:avLst/>
          </a:prstGeom>
          <a:noFill/>
          <a:ln w="9525">
            <a:solidFill>
              <a:schemeClr val="accent1"/>
            </a:solidFill>
          </a:ln>
          <a:scene3d>
            <a:camera prst="obliqueTopLeft"/>
            <a:lightRig rig="threePt" dir="t"/>
          </a:scene3d>
        </p:spPr>
      </p:pic>
      <p:sp>
        <p:nvSpPr>
          <p:cNvPr id="7" name="Текстовое поле 6"/>
          <p:cNvSpPr txBox="1"/>
          <p:nvPr/>
        </p:nvSpPr>
        <p:spPr>
          <a:xfrm>
            <a:off x="2000885" y="4004945"/>
            <a:ext cx="6953885" cy="18764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133350" algn="r"/>
            <a:r>
              <a:rPr 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Объединяться вместе </a:t>
            </a:r>
            <a:r>
              <a:rPr lang="ru-RU" alt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-</a:t>
            </a:r>
            <a:r>
              <a:rPr 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altLang="en-US" sz="3200" b="1" i="1">
                <a:solidFill>
                  <a:srgbClr val="C00000"/>
                </a:solidFill>
                <a:latin typeface="Arial" panose="020B0604020202020204" pitchFamily="34" charset="0"/>
              </a:rPr>
              <a:t>НАЧАЛО</a:t>
            </a:r>
            <a:r>
              <a:rPr 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,</a:t>
            </a:r>
          </a:p>
          <a:p>
            <a:pPr indent="133350" algn="r"/>
            <a:r>
              <a:rPr lang="ru-RU" alt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  </a:t>
            </a:r>
            <a:r>
              <a:rPr 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быть вместе </a:t>
            </a:r>
            <a:r>
              <a:rPr lang="ru-RU" alt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-</a:t>
            </a:r>
            <a:r>
              <a:rPr 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altLang="en-US" sz="3200" b="1" i="1">
                <a:solidFill>
                  <a:srgbClr val="C00000"/>
                </a:solidFill>
                <a:latin typeface="Arial" panose="020B0604020202020204" pitchFamily="34" charset="0"/>
              </a:rPr>
              <a:t>ПРОГРЕСС</a:t>
            </a:r>
            <a:r>
              <a:rPr 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,</a:t>
            </a:r>
          </a:p>
          <a:p>
            <a:pPr indent="133350" algn="r"/>
            <a:r>
              <a:rPr lang="ru-RU" alt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  </a:t>
            </a:r>
            <a:r>
              <a:rPr 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работать вместе </a:t>
            </a:r>
            <a:r>
              <a:rPr lang="ru-RU" alt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-</a:t>
            </a:r>
            <a:r>
              <a:rPr 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altLang="en-US" sz="3200" b="1" i="1">
                <a:solidFill>
                  <a:srgbClr val="C00000"/>
                </a:solidFill>
                <a:latin typeface="Arial" panose="020B0604020202020204" pitchFamily="34" charset="0"/>
              </a:rPr>
              <a:t>УСПЕХ</a:t>
            </a:r>
            <a:r>
              <a:rPr lang="en-US" sz="3200" b="0" i="1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endParaRPr lang="en-US" sz="3200" b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 indent="133350" algn="r"/>
            <a:r>
              <a:rPr lang="en-US" sz="2000" b="0" i="1">
                <a:solidFill>
                  <a:srgbClr val="111111"/>
                </a:solidFill>
                <a:latin typeface="Arial" panose="020B0604020202020204" pitchFamily="34" charset="0"/>
              </a:rPr>
              <a:t>Henry Ford</a:t>
            </a:r>
            <a:endParaRPr lang="ru-RU" altLang="en-US" sz="2000"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691039" y="4588193"/>
            <a:ext cx="3810000" cy="299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endParaRPr lang="ru-RU" altLang="en-US" sz="135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124075" y="2132330"/>
            <a:ext cx="6790690" cy="42767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450215" algn="ctr"/>
            <a:r>
              <a:rPr lang="ru-RU" altLang="en-US" sz="1600" b="0">
                <a:latin typeface="Times New Roman" panose="02020603050405020304" charset="0"/>
              </a:rPr>
              <a:t>Р</a:t>
            </a:r>
            <a:r>
              <a:rPr lang="en-US" sz="1600" b="0">
                <a:latin typeface="Times New Roman" panose="02020603050405020304" charset="0"/>
              </a:rPr>
              <a:t>уководител</a:t>
            </a:r>
            <a:r>
              <a:rPr lang="ru-RU" altLang="en-US" sz="1600" b="0">
                <a:latin typeface="Times New Roman" panose="02020603050405020304" charset="0"/>
              </a:rPr>
              <a:t>ь</a:t>
            </a:r>
            <a:r>
              <a:rPr lang="en-US" sz="1600" b="0">
                <a:latin typeface="Times New Roman" panose="02020603050405020304" charset="0"/>
              </a:rPr>
              <a:t> по практической </a:t>
            </a:r>
            <a:r>
              <a:rPr lang="ru-RU" altLang="en-US" sz="1600" b="0">
                <a:solidFill>
                  <a:schemeClr val="tx1"/>
                </a:solidFill>
                <a:latin typeface="Times New Roman" panose="02020603050405020304" charset="0"/>
              </a:rPr>
              <a:t>подготовке</a:t>
            </a:r>
            <a:r>
              <a:rPr lang="ru-RU" altLang="en-US" sz="1600" b="0">
                <a:solidFill>
                  <a:srgbClr val="FF0000"/>
                </a:solidFill>
                <a:latin typeface="Times New Roman" panose="02020603050405020304" charset="0"/>
              </a:rPr>
              <a:t> </a:t>
            </a:r>
            <a:r>
              <a:rPr lang="ru-RU" altLang="en-US" sz="1600" b="1">
                <a:solidFill>
                  <a:srgbClr val="FF0000"/>
                </a:solidFill>
                <a:latin typeface="Times New Roman" panose="02020603050405020304" charset="0"/>
              </a:rPr>
              <a:t>НАСТАВНИК</a:t>
            </a:r>
            <a:r>
              <a:rPr lang="ru-RU" altLang="en-US" sz="1600" b="0">
                <a:solidFill>
                  <a:srgbClr val="FF0000"/>
                </a:solidFill>
                <a:latin typeface="Times New Roman" panose="02020603050405020304" charset="0"/>
              </a:rPr>
              <a:t>  </a:t>
            </a:r>
          </a:p>
          <a:p>
            <a:pPr indent="450215" algn="ctr"/>
            <a:r>
              <a:rPr lang="en-US" sz="1600" b="0">
                <a:latin typeface="Times New Roman" panose="02020603050405020304" charset="0"/>
              </a:rPr>
              <a:t>от Организации:</a:t>
            </a:r>
          </a:p>
          <a:p>
            <a:pPr indent="450215" algn="just"/>
            <a:r>
              <a:rPr lang="en-US" sz="1600" b="0">
                <a:latin typeface="Times New Roman" panose="02020603050405020304" charset="0"/>
              </a:rPr>
              <a:t>- обеспечивает организацию образовательной деятельности в форме практической подготовки при реализации компонентов образовательной программы;</a:t>
            </a:r>
          </a:p>
          <a:p>
            <a:pPr indent="450215" algn="just"/>
            <a:r>
              <a:rPr lang="en-US" sz="1600" b="0">
                <a:latin typeface="Times New Roman" panose="02020603050405020304" charset="0"/>
              </a:rPr>
              <a:t>- организует участие обучающихся в выполнении определенных видов работ, связанных с будущей профессиональной деятельностью;</a:t>
            </a:r>
          </a:p>
          <a:p>
            <a:pPr indent="450215" algn="just"/>
            <a:r>
              <a:rPr lang="en-US" sz="1600" b="0">
                <a:latin typeface="Times New Roman" panose="02020603050405020304" charset="0"/>
              </a:rPr>
              <a:t>- оказывает методическую помощь обучающимся при выполнении определенных видов работ, связанных с будущей профессиональной деятельностью;</a:t>
            </a:r>
          </a:p>
          <a:p>
            <a:pPr indent="450215" algn="just"/>
            <a:r>
              <a:rPr lang="en-US" sz="1600" b="0">
                <a:latin typeface="Times New Roman" panose="02020603050405020304" charset="0"/>
              </a:rPr>
              <a:t>- несет ответственность совместно с ответственным работником Профильной организации за реализацию компонентов образовательной программы в форме практической подготовки, за жизнь и здоровье обучающихся и работников Организации, соблюдение ими правил противопожарной безопасности, правил охраны труда, техники безопасности и санитарно-эпидемиологических правил и гигиенических нормативов;</a:t>
            </a:r>
            <a:endParaRPr lang="ru-RU" altLang="en-US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19630" y="476250"/>
            <a:ext cx="3570605" cy="8775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1">
              <a:solidFill>
                <a:schemeClr val="tx1"/>
              </a:solidFill>
              <a:latin typeface="Times New Roman" panose="02020603050405020304" charset="0"/>
              <a:sym typeface="+mn-ea"/>
            </a:endParaRPr>
          </a:p>
          <a:p>
            <a:pPr algn="ctr"/>
            <a:r>
              <a:rPr 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Договор</a:t>
            </a:r>
          </a:p>
          <a:p>
            <a:pPr algn="ctr"/>
            <a:r>
              <a:rPr 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о практической подготовке обучающихся </a:t>
            </a:r>
          </a:p>
          <a:p>
            <a:pPr algn="ctr"/>
            <a:r>
              <a:rPr 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ГАПОУ СО «Ревдинский педагогический колледж»</a:t>
            </a:r>
            <a:endParaRPr lang="ru-RU" altLang="en-US" sz="1350">
              <a:solidFill>
                <a:schemeClr val="tx1"/>
              </a:solidFill>
            </a:endParaRPr>
          </a:p>
          <a:p>
            <a:pPr algn="ctr"/>
            <a:endParaRPr lang="ru-RU" altLang="en-US" sz="1350">
              <a:solidFill>
                <a:schemeClr val="tx1"/>
              </a:solidFill>
            </a:endParaRPr>
          </a:p>
        </p:txBody>
      </p:sp>
      <p:sp>
        <p:nvSpPr>
          <p:cNvPr id="7" name="Угол 6"/>
          <p:cNvSpPr/>
          <p:nvPr/>
        </p:nvSpPr>
        <p:spPr>
          <a:xfrm>
            <a:off x="5715635" y="836295"/>
            <a:ext cx="360680" cy="45593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135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02350" y="764540"/>
            <a:ext cx="2725420" cy="11303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1">
              <a:solidFill>
                <a:schemeClr val="tx1"/>
              </a:solidFill>
              <a:latin typeface="Times New Roman" panose="02020603050405020304" charset="0"/>
              <a:sym typeface="+mn-ea"/>
            </a:endParaRPr>
          </a:p>
          <a:p>
            <a:pPr algn="ctr"/>
            <a:r>
              <a:rPr lang="en-US" sz="1350" b="1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Предметом</a:t>
            </a:r>
            <a:r>
              <a:rPr lang="en-US" sz="135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 настоящего Договора является </a:t>
            </a:r>
            <a:r>
              <a:rPr lang="en-US" sz="1500" b="1" i="1">
                <a:solidFill>
                  <a:srgbClr val="0527D5"/>
                </a:solidFill>
                <a:latin typeface="Times New Roman" panose="02020603050405020304" charset="0"/>
                <a:sym typeface="+mn-ea"/>
              </a:rPr>
              <a:t>организация практической подготовки обучающихся</a:t>
            </a:r>
            <a:endParaRPr lang="ru-RU" altLang="en-US" sz="1500" b="1" i="1">
              <a:solidFill>
                <a:srgbClr val="0527D5"/>
              </a:solidFill>
            </a:endParaRPr>
          </a:p>
          <a:p>
            <a:pPr algn="ctr"/>
            <a:endParaRPr lang="ru-RU" altLang="en-US" sz="1500" b="1" i="1">
              <a:solidFill>
                <a:srgbClr val="0527D5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2123758" y="1844675"/>
            <a:ext cx="6689408" cy="326374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sz="1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Профессиональные модули 44.02.01 «Дошкольное образование</a:t>
            </a:r>
            <a:r>
              <a:rPr lang="ru-RU" altLang="en-US" sz="1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»</a:t>
            </a:r>
            <a:r>
              <a:rPr lang="ru-RU" altLang="en-US" sz="1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altLang="en-US" sz="1800" b="1" i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1800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ПМ.01 Организация мероприятий, направленных на укрепление здоровья ребенка и его физическое развитие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altLang="en-US" sz="1800" b="1" i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1800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ПМ 02. Организация различных видов деятельности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altLang="en-US" sz="1800" b="1" i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1800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ПМ 03. Организация образовательной деятельности по основным общеобразовательным программам дошкольного образования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altLang="en-US" sz="18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18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ПМ 04. Взаимодействие с родителями (лицами, их заменяющими) и сотрудниками образовательной организации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altLang="en-US" sz="18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18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ПМ 05. Методическое обеспечение образовательного процесса </a:t>
            </a:r>
          </a:p>
        </p:txBody>
      </p:sp>
      <p:pic>
        <p:nvPicPr>
          <p:cNvPr id="101" name="Замещающее содержимое 10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36301" y="188595"/>
            <a:ext cx="1645920" cy="1234916"/>
          </a:xfrm>
          <a:prstGeom prst="rect">
            <a:avLst/>
          </a:prstGeom>
          <a:noFill/>
          <a:ln w="9525">
            <a:solidFill>
              <a:schemeClr val="accent1"/>
            </a:solidFill>
          </a:ln>
          <a:scene3d>
            <a:camera prst="obliqueTopLeft"/>
            <a:lightRig rig="threePt" dir="t"/>
          </a:scene3d>
        </p:spPr>
      </p:pic>
      <p:sp>
        <p:nvSpPr>
          <p:cNvPr id="4" name="Текстовое поле 3"/>
          <p:cNvSpPr txBox="1"/>
          <p:nvPr/>
        </p:nvSpPr>
        <p:spPr>
          <a:xfrm>
            <a:off x="3491865" y="692150"/>
            <a:ext cx="3592830" cy="603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altLang="en-US" sz="1665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ГАПОУ СО «РЕВДИНСКИЙ </a:t>
            </a:r>
          </a:p>
          <a:p>
            <a:pPr algn="r"/>
            <a:r>
              <a:rPr lang="ru-RU" altLang="en-US" sz="1665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ПЕДАГОГИЧЕСКИЙ КОЛЛЕДЖ»</a:t>
            </a:r>
            <a:endParaRPr lang="ru-RU" altLang="en-US" sz="1665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146935" y="188595"/>
            <a:ext cx="6744970" cy="131826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НАСТАВНИК</a:t>
            </a:r>
            <a:r>
              <a:rPr lang="ru-RU" altLang="en-US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- руководитель практики - это опытный педагог, знающий специалист, содействующий овладению будущими воспитателями профессиональными компетенциями и менеджер процессов саморазвития в профессионализации.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500245" y="1556385"/>
            <a:ext cx="1871980" cy="360045"/>
          </a:xfrm>
          <a:prstGeom prst="downArrow">
            <a:avLst>
              <a:gd name="adj1" fmla="val 7313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13580" y="1963420"/>
            <a:ext cx="4307205" cy="86423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>
              <a:solidFill>
                <a:schemeClr val="tx1"/>
              </a:solidFill>
              <a:sym typeface="+mn-ea"/>
            </a:endParaRPr>
          </a:p>
          <a:p>
            <a:pPr algn="ctr"/>
            <a:r>
              <a:rPr lang="ru-RU" altLang="en-US">
                <a:solidFill>
                  <a:schemeClr val="tx1"/>
                </a:solidFill>
                <a:sym typeface="+mn-ea"/>
              </a:rPr>
              <a:t>процесс передачи опыта профессиональной деятельности специалиста-воспитателя.</a:t>
            </a:r>
            <a:endParaRPr lang="ru-RU" altLang="en-US">
              <a:solidFill>
                <a:schemeClr val="tx1"/>
              </a:solidFill>
            </a:endParaRPr>
          </a:p>
          <a:p>
            <a:pPr algn="ctr"/>
            <a:endParaRPr lang="ru-RU" altLang="en-US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195830" y="2087245"/>
            <a:ext cx="2212975" cy="6172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b="1">
              <a:solidFill>
                <a:schemeClr val="tx1"/>
              </a:solidFill>
              <a:sym typeface="+mn-ea"/>
            </a:endParaRPr>
          </a:p>
          <a:p>
            <a:pPr algn="ctr"/>
            <a:r>
              <a:rPr lang="ru-RU" altLang="en-US" b="1">
                <a:solidFill>
                  <a:schemeClr val="tx1"/>
                </a:solidFill>
                <a:sym typeface="+mn-ea"/>
              </a:rPr>
              <a:t>ПРЕДМЕТ </a:t>
            </a:r>
          </a:p>
          <a:p>
            <a:pPr algn="ctr"/>
            <a:r>
              <a:rPr lang="ru-RU" altLang="en-US" b="1">
                <a:solidFill>
                  <a:schemeClr val="tx1"/>
                </a:solidFill>
                <a:sym typeface="+mn-ea"/>
              </a:rPr>
              <a:t>НАСТАВНИЧЕСТВА:</a:t>
            </a:r>
          </a:p>
          <a:p>
            <a:pPr algn="ctr"/>
            <a:endParaRPr lang="ru-RU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68220" y="3927475"/>
            <a:ext cx="6509385" cy="24765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altLang="en-US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оказание помощи будущим педагогам в их профессиональном становлении через </a:t>
            </a:r>
            <a:endParaRPr lang="ru-RU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методическое сопровождение, раскрытие индивидуальных педагогических способностей и развитие профессионального мастерства. </a:t>
            </a:r>
          </a:p>
          <a:p>
            <a:pPr algn="just"/>
            <a:endParaRPr lang="ru-RU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формирование потребности и готовности в постоянном саморазвитии и самосовершенствовании.</a:t>
            </a: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3211830" y="3212465"/>
            <a:ext cx="4409440" cy="576580"/>
          </a:xfrm>
          <a:prstGeom prst="down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b="1">
                <a:solidFill>
                  <a:schemeClr val="tx1"/>
                </a:solidFill>
              </a:rPr>
              <a:t>ЦЕЛЬ НАСТАВНИЧЕСТВА: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одним вырезанным углом 1"/>
          <p:cNvSpPr/>
          <p:nvPr/>
        </p:nvSpPr>
        <p:spPr>
          <a:xfrm>
            <a:off x="2124075" y="260350"/>
            <a:ext cx="2748280" cy="668020"/>
          </a:xfrm>
          <a:prstGeom prst="snip1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ЗАДАЧИ НАСТАВНИЧЕСТВА: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88310" y="1233170"/>
            <a:ext cx="5832475" cy="1007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1600">
                <a:solidFill>
                  <a:schemeClr val="tx1"/>
                </a:solidFill>
                <a:sym typeface="+mn-ea"/>
              </a:rPr>
              <a:t>поддерживать интерес к педагогической деятельности через организацию знакомства с основами профессиональной деятельности воспитателя (ее нормативными и методическими аспектами);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88310" y="2544445"/>
            <a:ext cx="5832475" cy="17684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1600">
                <a:solidFill>
                  <a:schemeClr val="tx1"/>
                </a:solidFill>
                <a:sym typeface="+mn-ea"/>
              </a:rPr>
              <a:t>осуществлять методическое сопровождение профессионального становления будущего педагога, развивая его способности самостоятельно и качественно выполнять задания по освоению необходимых видов деятельности в соответствии с ФГОС СПО (формировании умений теоретически обоснованно выбирать средства, методы и организационные формы воспитательно-образовательной работы)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88310" y="4652645"/>
            <a:ext cx="5832475" cy="15252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1600">
                <a:solidFill>
                  <a:schemeClr val="tx1"/>
                </a:solidFill>
                <a:sym typeface="+mn-ea"/>
              </a:rPr>
              <a:t>проектирование развития личности каждого студента с учетом проблем профессионализации, определением путей их устранения, развивать творческий потенциал будущих педагогов мотивировать к развитию педагогического мастерства </a:t>
            </a:r>
            <a:endParaRPr lang="ru-RU" altLang="en-US" sz="1600">
              <a:solidFill>
                <a:schemeClr val="tx1"/>
              </a:solidFill>
            </a:endParaRPr>
          </a:p>
          <a:p>
            <a:pPr algn="ctr"/>
            <a:r>
              <a:rPr lang="ru-RU" altLang="en-US">
                <a:solidFill>
                  <a:schemeClr val="tx1"/>
                </a:solidFill>
                <a:sym typeface="+mn-ea"/>
              </a:rPr>
              <a:t>с целью удовлетворения запросов по самообразованию.</a:t>
            </a:r>
          </a:p>
        </p:txBody>
      </p:sp>
      <p:cxnSp>
        <p:nvCxnSpPr>
          <p:cNvPr id="8" name="Прямое соединение 7"/>
          <p:cNvCxnSpPr/>
          <p:nvPr/>
        </p:nvCxnSpPr>
        <p:spPr>
          <a:xfrm>
            <a:off x="2392045" y="924560"/>
            <a:ext cx="19685" cy="43764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ое соединение 8"/>
          <p:cNvCxnSpPr>
            <a:endCxn id="3" idx="1"/>
          </p:cNvCxnSpPr>
          <p:nvPr/>
        </p:nvCxnSpPr>
        <p:spPr>
          <a:xfrm flipV="1">
            <a:off x="2411730" y="1736725"/>
            <a:ext cx="576580" cy="3556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ое соединение 9"/>
          <p:cNvCxnSpPr/>
          <p:nvPr/>
        </p:nvCxnSpPr>
        <p:spPr>
          <a:xfrm flipV="1">
            <a:off x="2411730" y="3465195"/>
            <a:ext cx="576580" cy="3556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ое соединение 10"/>
          <p:cNvCxnSpPr/>
          <p:nvPr/>
        </p:nvCxnSpPr>
        <p:spPr>
          <a:xfrm>
            <a:off x="2392045" y="5300980"/>
            <a:ext cx="59626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/>
        </p:nvSpPr>
        <p:spPr>
          <a:xfrm>
            <a:off x="2339975" y="476250"/>
            <a:ext cx="3528695" cy="575945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b="1">
                <a:solidFill>
                  <a:schemeClr val="tx1"/>
                </a:solidFill>
                <a:sym typeface="+mn-ea"/>
              </a:rPr>
              <a:t>ФУНКЦИИ НАСТАВНИЧЕСТВА:</a:t>
            </a:r>
            <a:endParaRPr lang="ru-RU" altLang="en-US" b="1">
              <a:solidFill>
                <a:schemeClr val="tx1"/>
              </a:solidFill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195830" y="1412240"/>
            <a:ext cx="679450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charset="0"/>
              <a:buChar char="q"/>
            </a:pPr>
            <a:r>
              <a:rPr lang="ru-RU" altLang="en-US">
                <a:sym typeface="+mn-ea"/>
              </a:rPr>
              <a:t>Мотивирование на предстоящую деятельность, поддержание к ней интереса.</a:t>
            </a:r>
          </a:p>
          <a:p>
            <a:pPr marL="285750" indent="-285750">
              <a:buFont typeface="Wingdings" panose="05000000000000000000" charset="0"/>
              <a:buChar char="q"/>
            </a:pPr>
            <a:r>
              <a:rPr lang="ru-RU" altLang="en-US">
                <a:sym typeface="+mn-ea"/>
              </a:rPr>
              <a:t>Инструктирование обучающегося по алгоритму выполнения заданий практического обучения.</a:t>
            </a:r>
            <a:endParaRPr lang="ru-RU" altLang="en-US"/>
          </a:p>
          <a:p>
            <a:pPr marL="285750" indent="-285750">
              <a:buFont typeface="Wingdings" panose="05000000000000000000" charset="0"/>
              <a:buChar char="q"/>
            </a:pPr>
            <a:r>
              <a:rPr lang="ru-RU" altLang="en-US">
                <a:sym typeface="+mn-ea"/>
              </a:rPr>
              <a:t>Знакомство студентов-практикантов с образцами лучшего педагогического опыта в необходимом направлении профессионального развития. </a:t>
            </a:r>
            <a:endParaRPr lang="ru-RU" altLang="en-US"/>
          </a:p>
          <a:p>
            <a:pPr marL="285750" indent="-285750">
              <a:buFont typeface="Wingdings" panose="05000000000000000000" charset="0"/>
              <a:buChar char="q"/>
            </a:pPr>
            <a:r>
              <a:rPr lang="ru-RU" altLang="en-US">
                <a:sym typeface="+mn-ea"/>
              </a:rPr>
              <a:t>Осуществление методического сопровождения процессов профессионализации студента-практиканта.</a:t>
            </a:r>
            <a:endParaRPr lang="ru-RU" altLang="en-US"/>
          </a:p>
          <a:p>
            <a:pPr marL="285750" indent="-285750">
              <a:buFont typeface="Wingdings" panose="05000000000000000000" charset="0"/>
              <a:buChar char="q"/>
            </a:pPr>
            <a:r>
              <a:rPr lang="ru-RU" altLang="en-US">
                <a:sym typeface="+mn-ea"/>
              </a:rPr>
              <a:t>Осуществление контрольно-оценочной деятельности профессионального становления студента в процессе профессиональной практики.</a:t>
            </a:r>
            <a:endParaRPr lang="ru-RU" altLang="en-US"/>
          </a:p>
          <a:p>
            <a:pPr marL="285750" indent="-285750">
              <a:buFont typeface="Wingdings" panose="05000000000000000000" charset="0"/>
              <a:buChar char="q"/>
            </a:pPr>
            <a:r>
              <a:rPr lang="ru-RU" altLang="en-US">
                <a:sym typeface="+mn-ea"/>
              </a:rPr>
              <a:t>Выявление затруднений в профессиональном становлении будущих воспитателей и определение путей их устранения через включение процессов саморазвития и самосовершенствования студента.</a:t>
            </a:r>
            <a:endParaRPr lang="ru-RU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8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813</Words>
  <Application>Microsoft Office PowerPoint</Application>
  <PresentationFormat>Экран (4:3)</PresentationFormat>
  <Paragraphs>102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 Light</vt:lpstr>
      <vt:lpstr>SimSun</vt:lpstr>
      <vt:lpstr>Wingdings</vt:lpstr>
      <vt:lpstr>Times New Roman</vt:lpstr>
      <vt:lpstr>Bookman Old Style</vt:lpstr>
      <vt:lpstr>Calibri</vt:lpstr>
      <vt:lpstr>1_Тема Office</vt:lpstr>
      <vt:lpstr>Презентация PowerPoint</vt:lpstr>
      <vt:lpstr>Презентация PowerPoint</vt:lpstr>
      <vt:lpstr>Презентация PowerPoint</vt:lpstr>
      <vt:lpstr>ГАПОУ СО  «РЕВДИНСКИЙ ПЕДАГОГИЧЕСКИЙ  КОЛЛЕДЖ» ГО Ревда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ноорд</cp:lastModifiedBy>
  <cp:revision>93</cp:revision>
  <dcterms:created xsi:type="dcterms:W3CDTF">2014-07-06T18:18:00Z</dcterms:created>
  <dcterms:modified xsi:type="dcterms:W3CDTF">2026-08-12T19:47:54Z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5F31A2F914B24CA1A168060069AD4F39</vt:lpwstr>
  </property>
  <property fmtid="{D5CDD505-2E9C-101B-9397-08002B2CF9AE}" pid="3" name="KSOProductBuildVer">
    <vt:lpwstr>1049-11.2.0.11537</vt:lpwstr>
  </property>
</Properties>
</file>